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italic.fntdata"/><Relationship Id="rId10" Type="http://schemas.openxmlformats.org/officeDocument/2006/relationships/slide" Target="slides/slide5.xml"/><Relationship Id="rId32" Type="http://schemas.openxmlformats.org/officeDocument/2006/relationships/font" Target="fonts/Raleway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430e6bdd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5430e6bdd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51622d5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51622d5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d9c67055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d9c67055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d9c67055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d9c67055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d9c67055b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d9c67055b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d9c67055b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d9c67055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521b9794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521b9794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21b9794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21b9794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d9c67055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d9c67055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46ee7dff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46ee7dff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5430e6bdd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5430e6bdd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hyperlink" Target="https://www.usability.gov/what-and-why/information-architecture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11.xml"/><Relationship Id="rId5" Type="http://schemas.openxmlformats.org/officeDocument/2006/relationships/slide" Target="/ppt/slides/slide14.xml"/><Relationship Id="rId6" Type="http://schemas.openxmlformats.org/officeDocument/2006/relationships/slide" Target="/ppt/slides/slide21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blog.balsamiq.com/wireframe-presentation-tips/" TargetMode="External"/><Relationship Id="rId4" Type="http://schemas.openxmlformats.org/officeDocument/2006/relationships/hyperlink" Target="http://blog.teamtreehouse.com/3-steps-better-ui-wireframes" TargetMode="External"/><Relationship Id="rId5" Type="http://schemas.openxmlformats.org/officeDocument/2006/relationships/hyperlink" Target="http://uxmastery.com/wireframing-for-beginner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usability.gov/how-to-and-tools/methods/personas.html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Google Shape;136;p17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Wireframes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 b="0"/>
          </a:p>
        </p:txBody>
      </p:sp>
      <p:sp>
        <p:nvSpPr>
          <p:cNvPr id="203" name="Google Shape;203;p26"/>
          <p:cNvSpPr txBox="1"/>
          <p:nvPr>
            <p:ph type="title"/>
          </p:nvPr>
        </p:nvSpPr>
        <p:spPr>
          <a:xfrm>
            <a:off x="729450" y="1745716"/>
            <a:ext cx="7021200" cy="22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State your assumptions or any unknowns here.</a:t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description</a:t>
            </a:r>
            <a:endParaRPr/>
          </a:p>
        </p:txBody>
      </p:sp>
      <p:sp>
        <p:nvSpPr>
          <p:cNvPr id="214" name="Google Shape;214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that you’ve justified your attention to the problem, summarize your solution in one or two sentences.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better than existing solutions </a:t>
            </a:r>
            <a:endParaRPr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Return to the problem now that you’ve introduced your solution. Compare your solution to others and describe how it is superior.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31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Information architecture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Site Map HD.png" id="232" name="Google Shape;2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7775" y="873225"/>
            <a:ext cx="6888451" cy="3244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p31"/>
          <p:cNvGrpSpPr/>
          <p:nvPr/>
        </p:nvGrpSpPr>
        <p:grpSpPr>
          <a:xfrm>
            <a:off x="4117368" y="4819350"/>
            <a:ext cx="5102882" cy="274500"/>
            <a:chOff x="3722577" y="4819350"/>
            <a:chExt cx="5102882" cy="274500"/>
          </a:xfrm>
        </p:grpSpPr>
        <p:sp>
          <p:nvSpPr>
            <p:cNvPr id="234" name="Google Shape;234;p31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descr="ic_lightbulb_green.png" id="235" name="Google Shape;235;p3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6" name="Google Shape;236;p31"/>
            <p:cNvSpPr txBox="1"/>
            <p:nvPr/>
          </p:nvSpPr>
          <p:spPr>
            <a:xfrm>
              <a:off x="3927958" y="4819350"/>
              <a:ext cx="48975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Information architecture is the flow of content across the site or application (</a:t>
              </a:r>
              <a:r>
                <a:rPr lang="en" sz="800" u="sng">
                  <a:solidFill>
                    <a:schemeClr val="accent4"/>
                  </a:solidFill>
                  <a:latin typeface="Lato"/>
                  <a:ea typeface="Lato"/>
                  <a:cs typeface="Lato"/>
                  <a:sym typeface="Lato"/>
                  <a:hlinkClick r:id="rId5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more info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).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ponents" id="241" name="Google Shape;24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0463" y="198200"/>
            <a:ext cx="5923067" cy="444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" name="Google Shape;242;p32"/>
          <p:cNvGrpSpPr/>
          <p:nvPr/>
        </p:nvGrpSpPr>
        <p:grpSpPr>
          <a:xfrm>
            <a:off x="5690200" y="933250"/>
            <a:ext cx="3132300" cy="525000"/>
            <a:chOff x="5330350" y="2313675"/>
            <a:chExt cx="3132300" cy="525000"/>
          </a:xfrm>
        </p:grpSpPr>
        <p:sp>
          <p:nvSpPr>
            <p:cNvPr id="243" name="Google Shape;243;p32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2"/>
            <p:cNvSpPr txBox="1"/>
            <p:nvPr/>
          </p:nvSpPr>
          <p:spPr>
            <a:xfrm>
              <a:off x="6278925" y="2387571"/>
              <a:ext cx="2097000" cy="39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Call out key parts of the UI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45" name="Google Shape;245;p32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sp>
        <p:nvSpPr>
          <p:cNvPr id="246" name="Google Shape;246;p32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32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Component Browser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248" name="Google Shape;248;p32"/>
          <p:cNvGrpSpPr/>
          <p:nvPr/>
        </p:nvGrpSpPr>
        <p:grpSpPr>
          <a:xfrm>
            <a:off x="5601002" y="4819350"/>
            <a:ext cx="3695398" cy="274500"/>
            <a:chOff x="3722577" y="4819350"/>
            <a:chExt cx="3695398" cy="274500"/>
          </a:xfrm>
        </p:grpSpPr>
        <p:sp>
          <p:nvSpPr>
            <p:cNvPr id="249" name="Google Shape;249;p32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descr="ic_lightbulb_green.png" id="250" name="Google Shape;250;p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" name="Google Shape;251;p32"/>
            <p:cNvSpPr txBox="1"/>
            <p:nvPr/>
          </p:nvSpPr>
          <p:spPr>
            <a:xfrm>
              <a:off x="3928075" y="4819350"/>
              <a:ext cx="34899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 the Balsamiq add-on to make your own wireframe.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Component Detail" id="257" name="Google Shape;25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9000" y="197100"/>
            <a:ext cx="5926001" cy="44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3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263" name="Google Shape;26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4213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Google Shape;264;p34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265" name="Google Shape;265;p34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4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67" name="Google Shape;267;p34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sp>
        <p:nvSpPr>
          <p:cNvPr id="268" name="Google Shape;268;p34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34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 (Mobile)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35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Contacts" id="276" name="Google Shape;27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3475" y="180675"/>
            <a:ext cx="5957025" cy="444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Google Shape;146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Problem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Solution Proposal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Wireframes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Next Steps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281" name="Google Shape;28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4200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36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 (Mobile)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next?</a:t>
            </a:r>
            <a:endParaRPr sz="3000"/>
          </a:p>
        </p:txBody>
      </p:sp>
      <p:sp>
        <p:nvSpPr>
          <p:cNvPr id="294" name="Google Shape;294;p3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Present the timeline.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Solicit comments on these slides or reviews on these wireframes in the Balsamiq add-on.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User testing plan.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9" name="Google Shape;299;p39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39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Timeline</a:t>
            </a:r>
            <a:endParaRPr sz="3000"/>
          </a:p>
        </p:txBody>
      </p:sp>
      <p:grpSp>
        <p:nvGrpSpPr>
          <p:cNvPr id="302" name="Google Shape;302;p39"/>
          <p:cNvGrpSpPr/>
          <p:nvPr/>
        </p:nvGrpSpPr>
        <p:grpSpPr>
          <a:xfrm>
            <a:off x="5293201" y="2678680"/>
            <a:ext cx="1040700" cy="1039104"/>
            <a:chOff x="5293201" y="2678680"/>
            <a:chExt cx="1040700" cy="1039104"/>
          </a:xfrm>
        </p:grpSpPr>
        <p:sp>
          <p:nvSpPr>
            <p:cNvPr id="303" name="Google Shape;303;p39"/>
            <p:cNvSpPr txBox="1"/>
            <p:nvPr/>
          </p:nvSpPr>
          <p:spPr>
            <a:xfrm>
              <a:off x="5297801" y="2856485"/>
              <a:ext cx="1029000" cy="8613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Prototype</a:t>
              </a:r>
              <a:endParaRPr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4" name="Google Shape;304;p39"/>
            <p:cNvSpPr txBox="1"/>
            <p:nvPr/>
          </p:nvSpPr>
          <p:spPr>
            <a:xfrm>
              <a:off x="5293201" y="2678680"/>
              <a:ext cx="10407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SEPT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5" name="Google Shape;305;p39"/>
          <p:cNvGrpSpPr/>
          <p:nvPr/>
        </p:nvGrpSpPr>
        <p:grpSpPr>
          <a:xfrm>
            <a:off x="6415277" y="2678680"/>
            <a:ext cx="1029017" cy="1039006"/>
            <a:chOff x="6415277" y="2678680"/>
            <a:chExt cx="1029017" cy="1039006"/>
          </a:xfrm>
        </p:grpSpPr>
        <p:sp>
          <p:nvSpPr>
            <p:cNvPr id="306" name="Google Shape;306;p39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testing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7" name="Google Shape;307;p39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OCT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8" name="Google Shape;308;p39"/>
          <p:cNvGrpSpPr/>
          <p:nvPr/>
        </p:nvGrpSpPr>
        <p:grpSpPr>
          <a:xfrm>
            <a:off x="7532731" y="2678680"/>
            <a:ext cx="1029011" cy="1039104"/>
            <a:chOff x="7532731" y="2678680"/>
            <a:chExt cx="1029011" cy="1039104"/>
          </a:xfrm>
        </p:grpSpPr>
        <p:sp>
          <p:nvSpPr>
            <p:cNvPr id="309" name="Google Shape;309;p39"/>
            <p:cNvSpPr txBox="1"/>
            <p:nvPr/>
          </p:nvSpPr>
          <p:spPr>
            <a:xfrm>
              <a:off x="7532731" y="2856484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Dev hand-off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0" name="Google Shape;310;p39"/>
            <p:cNvSpPr txBox="1"/>
            <p:nvPr/>
          </p:nvSpPr>
          <p:spPr>
            <a:xfrm>
              <a:off x="7532742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NOV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1" name="Google Shape;311;p39"/>
          <p:cNvGrpSpPr/>
          <p:nvPr/>
        </p:nvGrpSpPr>
        <p:grpSpPr>
          <a:xfrm>
            <a:off x="4180373" y="2678680"/>
            <a:ext cx="1029024" cy="1039007"/>
            <a:chOff x="4180373" y="2678680"/>
            <a:chExt cx="1029024" cy="1039007"/>
          </a:xfrm>
        </p:grpSpPr>
        <p:sp>
          <p:nvSpPr>
            <p:cNvPr id="312" name="Google Shape;312;p39"/>
            <p:cNvSpPr txBox="1"/>
            <p:nvPr/>
          </p:nvSpPr>
          <p:spPr>
            <a:xfrm>
              <a:off x="4180373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Review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3" name="Google Shape;313;p39"/>
            <p:cNvSpPr txBox="1"/>
            <p:nvPr/>
          </p:nvSpPr>
          <p:spPr>
            <a:xfrm>
              <a:off x="4180397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AUG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4" name="Google Shape;314;p39"/>
          <p:cNvGrpSpPr/>
          <p:nvPr/>
        </p:nvGrpSpPr>
        <p:grpSpPr>
          <a:xfrm>
            <a:off x="3062921" y="2678680"/>
            <a:ext cx="1029028" cy="1039008"/>
            <a:chOff x="3062921" y="2678680"/>
            <a:chExt cx="1029028" cy="1039008"/>
          </a:xfrm>
        </p:grpSpPr>
        <p:sp>
          <p:nvSpPr>
            <p:cNvPr id="315" name="Google Shape;315;p39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Wireframes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6" name="Google Shape;316;p39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TODAY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7" name="Google Shape;317;p39"/>
          <p:cNvGrpSpPr/>
          <p:nvPr/>
        </p:nvGrpSpPr>
        <p:grpSpPr>
          <a:xfrm>
            <a:off x="1945500" y="2678680"/>
            <a:ext cx="1029000" cy="1038995"/>
            <a:chOff x="1945500" y="2678680"/>
            <a:chExt cx="1029000" cy="1038995"/>
          </a:xfrm>
        </p:grpSpPr>
        <p:sp>
          <p:nvSpPr>
            <p:cNvPr id="318" name="Google Shape;318;p39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research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9" name="Google Shape;319;p39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JUN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0" name="Google Shape;320;p39"/>
          <p:cNvGrpSpPr/>
          <p:nvPr/>
        </p:nvGrpSpPr>
        <p:grpSpPr>
          <a:xfrm>
            <a:off x="828040" y="2678680"/>
            <a:ext cx="1029012" cy="1039104"/>
            <a:chOff x="828040" y="2678680"/>
            <a:chExt cx="1029012" cy="1039104"/>
          </a:xfrm>
        </p:grpSpPr>
        <p:sp>
          <p:nvSpPr>
            <p:cNvPr id="321" name="Google Shape;321;p39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Requirements gathering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2" name="Google Shape;322;p39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3" name="Google Shape;323;p39"/>
          <p:cNvGrpSpPr/>
          <p:nvPr/>
        </p:nvGrpSpPr>
        <p:grpSpPr>
          <a:xfrm>
            <a:off x="3062590" y="2041983"/>
            <a:ext cx="1368114" cy="1312853"/>
            <a:chOff x="3588475" y="2010171"/>
            <a:chExt cx="1318664" cy="1265400"/>
          </a:xfrm>
        </p:grpSpPr>
        <p:sp>
          <p:nvSpPr>
            <p:cNvPr id="324" name="Google Shape;324;p3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39"/>
          <p:cNvGrpSpPr/>
          <p:nvPr/>
        </p:nvGrpSpPr>
        <p:grpSpPr>
          <a:xfrm rot="10800000">
            <a:off x="3841288" y="3035640"/>
            <a:ext cx="1368114" cy="1312853"/>
            <a:chOff x="3588475" y="2010171"/>
            <a:chExt cx="1318664" cy="1265400"/>
          </a:xfrm>
        </p:grpSpPr>
        <p:sp>
          <p:nvSpPr>
            <p:cNvPr id="327" name="Google Shape;327;p3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39" name="Google Shape;339;p4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Tips for Presenting Your Wireframes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3 Steps to Better UI Wireframes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Wireframing for Beginners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statement</a:t>
            </a:r>
            <a:endParaRPr sz="3000"/>
          </a:p>
        </p:txBody>
      </p:sp>
      <p:sp>
        <p:nvSpPr>
          <p:cNvPr id="157" name="Google Shape;157;p2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State the problem you are solving in one or two sentences.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Make sure to explain why it is a real problem.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customers do today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63" name="Google Shape;163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Justify your effort to try to solve the problem.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Highlight the pain points of the current solution or how customers deal with not having a solution to the problem.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69" name="Google Shape;169;p2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Supporting information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01</a:t>
            </a:r>
            <a:endParaRPr b="0" sz="3000"/>
          </a:p>
        </p:txBody>
      </p:sp>
      <p:sp>
        <p:nvSpPr>
          <p:cNvPr id="170" name="Google Shape;170;p22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List any research or data you have to support the need for a solution.</a:t>
            </a:r>
            <a:endParaRPr sz="1300"/>
          </a:p>
        </p:txBody>
      </p:sp>
      <p:pic>
        <p:nvPicPr>
          <p:cNvPr id="171" name="Google Shape;171;p22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469" y="1319762"/>
            <a:ext cx="3781899" cy="280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 rot="10592382">
            <a:off x="5513499" y="1379656"/>
            <a:ext cx="2689002" cy="2689002"/>
          </a:xfrm>
          <a:prstGeom prst="blockArc">
            <a:avLst>
              <a:gd fmla="val 2627839" name="adj1"/>
              <a:gd fmla="val 5880699" name="adj2"/>
              <a:gd fmla="val 7985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Supporting information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02</a:t>
            </a:r>
            <a:endParaRPr sz="3000"/>
          </a:p>
        </p:txBody>
      </p:sp>
      <p:sp>
        <p:nvSpPr>
          <p:cNvPr id="178" name="Google Shape;178;p23"/>
          <p:cNvSpPr txBox="1"/>
          <p:nvPr>
            <p:ph idx="1" type="subTitle"/>
          </p:nvPr>
        </p:nvSpPr>
        <p:spPr>
          <a:xfrm>
            <a:off x="724950" y="3313925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Explain why you’re focusing on a particular part of the problem or a particular subset of users.</a:t>
            </a:r>
            <a:endParaRPr sz="1300"/>
          </a:p>
        </p:txBody>
      </p:sp>
      <p:sp>
        <p:nvSpPr>
          <p:cNvPr id="179" name="Google Shape;179;p23"/>
          <p:cNvSpPr txBox="1"/>
          <p:nvPr>
            <p:ph idx="2" type="body"/>
          </p:nvPr>
        </p:nvSpPr>
        <p:spPr>
          <a:xfrm>
            <a:off x="6038550" y="2081288"/>
            <a:ext cx="16389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</a:rPr>
              <a:t>82%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5513395" y="1379567"/>
            <a:ext cx="2688900" cy="2688900"/>
          </a:xfrm>
          <a:prstGeom prst="blockArc">
            <a:avLst>
              <a:gd fmla="val 16211102" name="adj1"/>
              <a:gd fmla="val 13367420" name="adj2"/>
              <a:gd fmla="val 7983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3"/>
          <p:cNvSpPr txBox="1"/>
          <p:nvPr>
            <p:ph idx="2" type="body"/>
          </p:nvPr>
        </p:nvSpPr>
        <p:spPr>
          <a:xfrm>
            <a:off x="5877325" y="2715963"/>
            <a:ext cx="19611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Users are constantly searching for a solution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Supporting information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03</a:t>
            </a:r>
            <a:endParaRPr sz="3000"/>
          </a:p>
        </p:txBody>
      </p:sp>
      <p:sp>
        <p:nvSpPr>
          <p:cNvPr id="187" name="Google Shape;187;p24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Reference your </a:t>
            </a:r>
            <a:r>
              <a:rPr lang="en" sz="13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personas</a:t>
            </a:r>
            <a:r>
              <a:rPr lang="en" sz="1300"/>
              <a:t>, if you have them.</a:t>
            </a:r>
            <a:endParaRPr sz="1300"/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7925" y="1188450"/>
            <a:ext cx="1440199" cy="144019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4"/>
          <p:cNvSpPr txBox="1"/>
          <p:nvPr/>
        </p:nvSpPr>
        <p:spPr>
          <a:xfrm>
            <a:off x="5207600" y="2891725"/>
            <a:ext cx="33009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Julia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5207600" y="3521563"/>
            <a:ext cx="3300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Describe the content of Julia’s job and the problem she and her team are currently facing.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4"/>
          <p:cNvSpPr txBox="1"/>
          <p:nvPr/>
        </p:nvSpPr>
        <p:spPr>
          <a:xfrm>
            <a:off x="5207575" y="3142990"/>
            <a:ext cx="33009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Team Manager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cases, user stories, notes to set up the wireframes. Such as…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an Administrator, I would like to restrict permissions based on role.”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 Moderator, I would like to flag and approve comments.”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Executives indicated that being able to see a summary of each segment of data was their #1 priority.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Note: secondary admin workflow not planned for this release.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Use cases / user stories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